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6"/>
  </p:notesMasterIdLst>
  <p:sldIdLst>
    <p:sldId id="256" r:id="rId2"/>
    <p:sldId id="308" r:id="rId3"/>
    <p:sldId id="320" r:id="rId4"/>
    <p:sldId id="359" r:id="rId5"/>
    <p:sldId id="323" r:id="rId6"/>
    <p:sldId id="361" r:id="rId7"/>
    <p:sldId id="363" r:id="rId8"/>
    <p:sldId id="364" r:id="rId9"/>
    <p:sldId id="366" r:id="rId10"/>
    <p:sldId id="368" r:id="rId11"/>
    <p:sldId id="369" r:id="rId12"/>
    <p:sldId id="270" r:id="rId13"/>
    <p:sldId id="343" r:id="rId14"/>
    <p:sldId id="346" r:id="rId15"/>
    <p:sldId id="342" r:id="rId16"/>
    <p:sldId id="348" r:id="rId17"/>
    <p:sldId id="349" r:id="rId18"/>
    <p:sldId id="350" r:id="rId19"/>
    <p:sldId id="351" r:id="rId20"/>
    <p:sldId id="356" r:id="rId21"/>
    <p:sldId id="338" r:id="rId22"/>
    <p:sldId id="354" r:id="rId23"/>
    <p:sldId id="304" r:id="rId24"/>
    <p:sldId id="347" r:id="rId25"/>
    <p:sldId id="355" r:id="rId26"/>
    <p:sldId id="357" r:id="rId27"/>
    <p:sldId id="358" r:id="rId28"/>
    <p:sldId id="353" r:id="rId29"/>
    <p:sldId id="271" r:id="rId30"/>
    <p:sldId id="301" r:id="rId31"/>
    <p:sldId id="321" r:id="rId32"/>
    <p:sldId id="352" r:id="rId33"/>
    <p:sldId id="336" r:id="rId34"/>
    <p:sldId id="319" r:id="rId35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3"/>
    <p:restoredTop sz="94681"/>
  </p:normalViewPr>
  <p:slideViewPr>
    <p:cSldViewPr snapToObjects="1">
      <p:cViewPr>
        <p:scale>
          <a:sx n="123" d="100"/>
          <a:sy n="123" d="100"/>
        </p:scale>
        <p:origin x="128" y="2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4414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Absorbers are found most commonly around impact/R</a:t>
            </a:r>
            <a:r>
              <a:rPr lang="en-US" baseline="0" dirty="0" smtClean="0"/>
              <a:t> = 1.25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Median EW increases</a:t>
            </a:r>
            <a:r>
              <a:rPr lang="en-US" baseline="0" dirty="0" smtClean="0"/>
              <a:t> with decreasing velocity difference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TAKE OFF THE BOTTOM PART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</a:t>
            </a:r>
            <a:r>
              <a:rPr lang="en-US" baseline="0" smtClean="0"/>
              <a:t>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collapsed</a:t>
            </a:r>
            <a:r>
              <a:rPr lang="en-US" baseline="0" dirty="0" smtClean="0"/>
              <a:t> with DM into filaments = cosmic web, formed galaxies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Slight increase</a:t>
            </a:r>
            <a:r>
              <a:rPr lang="en-US" baseline="0" dirty="0" smtClean="0"/>
              <a:t> in median EW with increasing inclination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Kacprzak</a:t>
            </a:r>
            <a:r>
              <a:rPr lang="en-US" baseline="0" dirty="0" smtClean="0"/>
              <a:t> claims a correlation between inclination and equivalent width – halo gas has a co-planar geometry and is coupled to the disk inclination.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Y-axis: EW residuals computed from the fit between EW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impact parameter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BLURRY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Green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Lya</a:t>
            </a:r>
            <a:r>
              <a:rPr lang="en-US" baseline="0" dirty="0" smtClean="0"/>
              <a:t> (T = 10^4), Orange -&gt; OVI (T = 10^5 – 10^7), Red -&gt; X-rays (T&gt;10^7)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LEFT: Closed box.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RIGHT: Outflow</a:t>
            </a:r>
            <a:r>
              <a:rPr lang="en-US" baseline="0" dirty="0" smtClean="0"/>
              <a:t> rate = SFR, inflow rate = 1.9*SFR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Black is total, red is red galaxies (early type),</a:t>
            </a:r>
            <a:r>
              <a:rPr lang="en-US" baseline="0" dirty="0" smtClean="0"/>
              <a:t> blue is blue galaxies (late type)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LABEL ON THE PLOT “MINOR” AND “MAJOR” AXIS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Gas and galaxies both</a:t>
            </a:r>
            <a:r>
              <a:rPr lang="en-US" baseline="0" dirty="0" smtClean="0"/>
              <a:t> follow the DM potential, but how do the interact?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Put one</a:t>
            </a:r>
            <a:r>
              <a:rPr lang="en-US" baseline="0" dirty="0" smtClean="0"/>
              <a:t> of these first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Define</a:t>
            </a:r>
            <a:r>
              <a:rPr lang="en-US" baseline="0" dirty="0" smtClean="0"/>
              <a:t> inclination and orientation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5875078"/>
            <a:ext cx="109728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www.stsci.edu/" TargetMode="External"/><Relationship Id="rId5" Type="http://schemas.openxmlformats.org/officeDocument/2006/relationships/hyperlink" Target="http://www.aura-astronomy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015677" y="100442"/>
            <a:ext cx="10160644" cy="73806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Does the gas in the IGM care about galaxies</a:t>
            </a:r>
            <a:r>
              <a:rPr lang="en-US" sz="3600" dirty="0" smtClean="0"/>
              <a:t>?</a:t>
            </a:r>
            <a:endParaRPr lang="en" sz="2000" i="1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03921" y="4657038"/>
            <a:ext cx="7772400" cy="1698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dirty="0">
                <a:solidFill>
                  <a:srgbClr val="FFFFFF"/>
                </a:solidFill>
              </a:rPr>
              <a:t>David </a:t>
            </a:r>
            <a:r>
              <a:rPr lang="en-US" sz="2400" dirty="0">
                <a:solidFill>
                  <a:srgbClr val="FFFFFF"/>
                </a:solidFill>
              </a:rPr>
              <a:t>M. </a:t>
            </a:r>
            <a:r>
              <a:rPr lang="en" sz="2400" dirty="0">
                <a:solidFill>
                  <a:srgbClr val="FFFFFF"/>
                </a:solidFill>
              </a:rPr>
              <a:t>French</a:t>
            </a:r>
            <a:endParaRPr lang="en" sz="2400" dirty="0">
              <a:solidFill>
                <a:srgbClr val="FFFFFF"/>
              </a:solidFill>
            </a:endParaRPr>
          </a:p>
          <a:p>
            <a:pPr algn="r">
              <a:lnSpc>
                <a:spcPct val="115000"/>
              </a:lnSpc>
            </a:pPr>
            <a:r>
              <a:rPr lang="en-US" sz="1800" dirty="0">
                <a:solidFill>
                  <a:srgbClr val="FFFFFF"/>
                </a:solidFill>
              </a:rPr>
              <a:t>Thesis Advisor</a:t>
            </a:r>
            <a:r>
              <a:rPr lang="en" sz="1800" dirty="0">
                <a:solidFill>
                  <a:srgbClr val="FFFFFF"/>
                </a:solidFill>
              </a:rPr>
              <a:t>: </a:t>
            </a:r>
            <a:r>
              <a:rPr lang="en" sz="1800" dirty="0">
                <a:solidFill>
                  <a:srgbClr val="FFFFFF"/>
                </a:solidFill>
              </a:rPr>
              <a:t>Bart Wakker</a:t>
            </a:r>
          </a:p>
          <a:p>
            <a:pPr algn="r">
              <a:lnSpc>
                <a:spcPct val="115000"/>
              </a:lnSpc>
            </a:pPr>
            <a:r>
              <a:rPr lang="en" sz="1800" dirty="0">
                <a:solidFill>
                  <a:srgbClr val="FFFFFF"/>
                </a:solidFill>
              </a:rPr>
              <a:t>University of Wisconsin - Madison</a:t>
            </a:r>
          </a:p>
          <a:p>
            <a:pPr algn="r">
              <a:lnSpc>
                <a:spcPct val="115000"/>
              </a:lnSpc>
            </a:pPr>
            <a:r>
              <a:rPr lang="en-US" sz="1800" dirty="0">
                <a:solidFill>
                  <a:srgbClr val="FFFFFF"/>
                </a:solidFill>
              </a:rPr>
              <a:t>Jan 11</a:t>
            </a:r>
            <a:r>
              <a:rPr lang="en" sz="1800" dirty="0">
                <a:solidFill>
                  <a:srgbClr val="FFFFFF"/>
                </a:solidFill>
              </a:rPr>
              <a:t>, 201</a:t>
            </a:r>
            <a:r>
              <a:rPr lang="en-US" sz="1800" dirty="0">
                <a:solidFill>
                  <a:srgbClr val="FFFFFF"/>
                </a:solidFill>
              </a:rPr>
              <a:t>8</a:t>
            </a:r>
            <a:endParaRPr lang="en" sz="1800" dirty="0">
              <a:solidFill>
                <a:srgbClr val="FFFFFF"/>
              </a:solidFill>
            </a:endParaRPr>
          </a:p>
          <a:p>
            <a:pPr algn="r"/>
            <a:endParaRPr sz="2800" dirty="0"/>
          </a:p>
        </p:txBody>
      </p:sp>
      <p:sp>
        <p:nvSpPr>
          <p:cNvPr id="25" name="Shape 25"/>
          <p:cNvSpPr txBox="1"/>
          <p:nvPr/>
        </p:nvSpPr>
        <p:spPr>
          <a:xfrm>
            <a:off x="6391021" y="6321237"/>
            <a:ext cx="47853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rgbClr val="FFFFFF"/>
                </a:solidFill>
              </a:rPr>
              <a:t>Image Credit: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NASA and The Hubble Heritage Team (</a:t>
            </a:r>
            <a:r>
              <a:rPr lang="en" sz="1200" dirty="0">
                <a:solidFill>
                  <a:srgbClr val="FFFFFF"/>
                </a:solidFill>
                <a:hlinkClick r:id="rId4"/>
              </a:rPr>
              <a:t>STScI</a:t>
            </a:r>
            <a:r>
              <a:rPr lang="en" sz="1200" dirty="0">
                <a:solidFill>
                  <a:srgbClr val="FFFFFF"/>
                </a:solidFill>
              </a:rPr>
              <a:t>/</a:t>
            </a:r>
            <a:r>
              <a:rPr lang="en" sz="1200" dirty="0">
                <a:solidFill>
                  <a:srgbClr val="FFFFFF"/>
                </a:solidFill>
                <a:hlinkClick r:id="rId5"/>
              </a:rPr>
              <a:t>AURA</a:t>
            </a:r>
            <a:r>
              <a:rPr lang="en" sz="1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38111" y="972273"/>
            <a:ext cx="6115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000" i="1" dirty="0">
                <a:solidFill>
                  <a:schemeClr val="bg1"/>
                </a:solidFill>
              </a:rPr>
              <a:t>Tracing the </a:t>
            </a:r>
            <a:r>
              <a:rPr lang="en-US" sz="2000" i="1" dirty="0" err="1">
                <a:solidFill>
                  <a:schemeClr val="bg1"/>
                </a:solidFill>
              </a:rPr>
              <a:t>Circumgalactic</a:t>
            </a:r>
            <a:r>
              <a:rPr lang="en-US" sz="2000" i="1" dirty="0">
                <a:solidFill>
                  <a:schemeClr val="bg1"/>
                </a:solidFill>
              </a:rPr>
              <a:t> Medium in Lyα</a:t>
            </a:r>
            <a:r>
              <a:rPr lang="en" sz="2000" i="1" dirty="0">
                <a:solidFill>
                  <a:schemeClr val="bg1"/>
                </a:solidFill>
              </a:rPr>
              <a:t> with C</a:t>
            </a:r>
            <a:r>
              <a:rPr lang="en-US" sz="2000" i="1" dirty="0">
                <a:solidFill>
                  <a:schemeClr val="bg1"/>
                </a:solidFill>
              </a:rPr>
              <a:t>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Objectively connecting absorbers with galaxies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26" y="2869915"/>
            <a:ext cx="185897" cy="21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29000"/>
            <a:ext cx="185897" cy="216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31024" y="338355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nb-NO" dirty="0" smtClean="0"/>
              <a:t>0.16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89164" y="2824466"/>
            <a:ext cx="984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= 0.00027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Equivalent width vs impact parameter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9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6" name="Picture 5" descr="figTON1009_cr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09" y="1013390"/>
            <a:ext cx="7161830" cy="3809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5956" y="5279949"/>
            <a:ext cx="765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Is this Lyα absorber associated with a galaxy?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6046" y="1090350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666" y="1623357"/>
            <a:ext cx="5892621" cy="826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8446" y="2859028"/>
            <a:ext cx="8172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galaxy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Require                                       and 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065" y="4302336"/>
            <a:ext cx="8636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065" y="3513256"/>
            <a:ext cx="48006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723" y="2897512"/>
            <a:ext cx="279400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137" y="5069213"/>
            <a:ext cx="19685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6924" y="5069213"/>
            <a:ext cx="2336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4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2" name="Picture 1" descr="map_TON1009_428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61" y="831644"/>
            <a:ext cx="6360066" cy="5300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034" y="3360854"/>
            <a:ext cx="93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0.802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6848" y="3796995"/>
            <a:ext cx="1051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0.062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770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Results so far</a:t>
            </a:r>
            <a:r>
              <a:rPr lang="is-IS" sz="3600" i="1" dirty="0">
                <a:solidFill>
                  <a:srgbClr val="FFFFFF"/>
                </a:solidFill>
              </a:rPr>
              <a:t>…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6580" y="1103180"/>
            <a:ext cx="776952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35 COS sightlines analyzed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175 Lyα lines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>
                <a:solidFill>
                  <a:srgbClr val="FFFFFF"/>
                </a:solidFill>
              </a:rPr>
              <a:t>- 41 associated</a:t>
            </a:r>
          </a:p>
          <a:p>
            <a:pPr lvl="1"/>
            <a:endParaRPr lang="en-US" sz="2800" dirty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>
                <a:solidFill>
                  <a:srgbClr val="FFFFFF"/>
                </a:solidFill>
              </a:rPr>
              <a:t>- 44 ambiguous (no best match)</a:t>
            </a:r>
          </a:p>
          <a:p>
            <a:pPr lvl="1"/>
            <a:endParaRPr lang="en-US" sz="2800" dirty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>
                <a:solidFill>
                  <a:srgbClr val="FFFFFF"/>
                </a:solidFill>
              </a:rPr>
              <a:t>- 88 IGM (no galaxies nearby)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739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31857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Impact parameter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3" name="Picture 2" descr="W(impact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8" y="897941"/>
            <a:ext cx="7224082" cy="54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9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31857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Impact parameter /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232" y="250032"/>
            <a:ext cx="863600" cy="457200"/>
          </a:xfrm>
          <a:prstGeom prst="rect">
            <a:avLst/>
          </a:prstGeom>
        </p:spPr>
      </p:pic>
      <p:pic>
        <p:nvPicPr>
          <p:cNvPr id="5" name="Picture 4" descr="W(impact_vir)_avgHistogram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18" y="910454"/>
            <a:ext cx="7198455" cy="53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0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31857"/>
            <a:ext cx="8077500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Impact parameter </a:t>
            </a:r>
            <a:r>
              <a:rPr lang="en-US" sz="3600" i="1" dirty="0" err="1">
                <a:solidFill>
                  <a:srgbClr val="FFFFFF"/>
                </a:solidFill>
              </a:rPr>
              <a:t>vs</a:t>
            </a:r>
            <a:r>
              <a:rPr lang="en-US" sz="3600" i="1" dirty="0">
                <a:solidFill>
                  <a:srgbClr val="FFFFFF"/>
                </a:solidFill>
              </a:rPr>
              <a:t> 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69" y="250032"/>
            <a:ext cx="863600" cy="457200"/>
          </a:xfrm>
          <a:prstGeom prst="rect">
            <a:avLst/>
          </a:prstGeom>
        </p:spPr>
      </p:pic>
      <p:pic>
        <p:nvPicPr>
          <p:cNvPr id="6" name="Picture 5" descr="impact(virial)_avgHis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85" y="91076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15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1" y="31857"/>
            <a:ext cx="7402518" cy="917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Impact parameter /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818" y="237204"/>
            <a:ext cx="863600" cy="457200"/>
          </a:xfrm>
          <a:prstGeom prst="rect">
            <a:avLst/>
          </a:prstGeom>
        </p:spPr>
      </p:pic>
      <p:pic>
        <p:nvPicPr>
          <p:cNvPr id="6" name="Picture 5" descr="hist(Impact_vir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9249"/>
            <a:ext cx="91440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9267" y="4916807"/>
            <a:ext cx="560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Most absorbers are found around 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96" y="4793584"/>
            <a:ext cx="2057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40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Gas in the Universe</a:t>
            </a:r>
            <a:endParaRPr lang="en" dirty="0"/>
          </a:p>
        </p:txBody>
      </p:sp>
      <p:pic>
        <p:nvPicPr>
          <p:cNvPr id="3" name="Picture 2" descr="Universe-dark-matter-web-and-galaxy-cluster-Millenium-proj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8" y="1296746"/>
            <a:ext cx="7003638" cy="4557161"/>
          </a:xfrm>
          <a:prstGeom prst="rect">
            <a:avLst/>
          </a:prstGeom>
        </p:spPr>
      </p:pic>
      <p:sp>
        <p:nvSpPr>
          <p:cNvPr id="6" name="Shape 39"/>
          <p:cNvSpPr txBox="1"/>
          <p:nvPr/>
        </p:nvSpPr>
        <p:spPr>
          <a:xfrm>
            <a:off x="416268" y="5922763"/>
            <a:ext cx="2018893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The </a:t>
            </a:r>
            <a:r>
              <a:rPr lang="en-US" sz="1200" dirty="0" err="1">
                <a:solidFill>
                  <a:srgbClr val="FFFFFF"/>
                </a:solidFill>
              </a:rPr>
              <a:t>Millenium</a:t>
            </a:r>
            <a:r>
              <a:rPr lang="en-US" sz="1200" dirty="0">
                <a:solidFill>
                  <a:srgbClr val="FFFFFF"/>
                </a:solidFill>
              </a:rPr>
              <a:t> Simulation</a:t>
            </a:r>
            <a:endParaRPr lang="en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sdss_fila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05" y="869866"/>
            <a:ext cx="5420821" cy="5445440"/>
          </a:xfrm>
          <a:prstGeom prst="rect">
            <a:avLst/>
          </a:prstGeom>
        </p:spPr>
      </p:pic>
      <p:sp>
        <p:nvSpPr>
          <p:cNvPr id="7" name="Shape 39"/>
          <p:cNvSpPr txBox="1"/>
          <p:nvPr/>
        </p:nvSpPr>
        <p:spPr>
          <a:xfrm>
            <a:off x="10043548" y="6315306"/>
            <a:ext cx="1546578" cy="4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SDSS Collaboration</a:t>
            </a:r>
            <a:endParaRPr lang="e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711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1874994" y="26337"/>
            <a:ext cx="8442012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b="0" i="1" dirty="0"/>
              <a:t>EW </a:t>
            </a:r>
            <a:r>
              <a:rPr lang="en-US" sz="3600" b="0" i="1" dirty="0" err="1"/>
              <a:t>vs</a:t>
            </a:r>
            <a:r>
              <a:rPr lang="en-US" sz="3600" b="0" i="1" dirty="0"/>
              <a:t> </a:t>
            </a:r>
            <a:r>
              <a:rPr lang="en-US" sz="3600" b="0" i="1" dirty="0" err="1"/>
              <a:t>Δv</a:t>
            </a:r>
            <a:endParaRPr lang="en" sz="3600" b="0" i="1" dirty="0"/>
          </a:p>
        </p:txBody>
      </p:sp>
      <p:pic>
        <p:nvPicPr>
          <p:cNvPr id="2" name="Picture 1" descr="W(vel_diff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64" y="874206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8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3329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>
                <a:solidFill>
                  <a:srgbClr val="FFFFFF"/>
                </a:solidFill>
              </a:rPr>
              <a:t>do</a:t>
            </a:r>
            <a:r>
              <a:rPr lang="en-US" sz="3600" i="1" dirty="0">
                <a:solidFill>
                  <a:srgbClr val="FFFFFF"/>
                </a:solidFill>
              </a:rPr>
              <a:t> CGM absorber properties</a:t>
            </a:r>
            <a:r>
              <a:rPr lang="en" sz="3600" i="1" dirty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35" y="3792047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3841541" y="3203373"/>
            <a:ext cx="48171" cy="1777854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3100138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8801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Kacprzak</a:t>
            </a:r>
            <a:r>
              <a:rPr lang="en-US" dirty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785982" y="6243004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1741132" y="1509883"/>
            <a:ext cx="3365100" cy="8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" i="1" dirty="0">
                <a:solidFill>
                  <a:schemeClr val="lt1"/>
                </a:solidFill>
              </a:rPr>
              <a:t>Major vs minor?</a:t>
            </a: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3654776" y="2634981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4396" y="2759853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5336" y="2538894"/>
            <a:ext cx="3955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Same for neutral gas?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51354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3329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>
                <a:solidFill>
                  <a:srgbClr val="FFFFFF"/>
                </a:solidFill>
              </a:rPr>
              <a:t>do</a:t>
            </a:r>
            <a:r>
              <a:rPr lang="en-US" sz="3600" i="1" dirty="0">
                <a:solidFill>
                  <a:srgbClr val="FFFFFF"/>
                </a:solidFill>
              </a:rPr>
              <a:t> CGM absorber properties</a:t>
            </a:r>
            <a:r>
              <a:rPr lang="en" sz="3600" i="1" dirty="0">
                <a:solidFill>
                  <a:srgbClr val="FFFFFF"/>
                </a:solidFill>
              </a:rPr>
              <a:t> </a:t>
            </a:r>
            <a:r>
              <a:rPr lang="en" sz="3600" i="1" dirty="0">
                <a:solidFill>
                  <a:srgbClr val="FFFFFF"/>
                </a:solidFill>
              </a:rPr>
              <a:t>depend on galaxy </a:t>
            </a:r>
            <a:r>
              <a:rPr lang="en" sz="3600" i="1" dirty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8801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Kacprzak</a:t>
            </a:r>
            <a:r>
              <a:rPr lang="en-US" dirty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55" y="1962352"/>
            <a:ext cx="4480651" cy="3869148"/>
          </a:xfrm>
          <a:prstGeom prst="rect">
            <a:avLst/>
          </a:prstGeom>
        </p:spPr>
      </p:pic>
      <p:pic>
        <p:nvPicPr>
          <p:cNvPr id="8" name="Picture 7" descr="hist(azimuth)_overlaid_al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t="6970" r="6739"/>
          <a:stretch/>
        </p:blipFill>
        <p:spPr>
          <a:xfrm>
            <a:off x="1562487" y="1962353"/>
            <a:ext cx="4690910" cy="38691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0946" y="1439132"/>
            <a:ext cx="771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Lyα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7511" y="1439132"/>
            <a:ext cx="88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MgII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089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G</a:t>
            </a:r>
            <a:r>
              <a:rPr lang="en" sz="3600" i="1" dirty="0">
                <a:solidFill>
                  <a:srgbClr val="FFFFFF"/>
                </a:solidFill>
              </a:rPr>
              <a:t>alaxy </a:t>
            </a:r>
            <a:r>
              <a:rPr lang="en-US" sz="3600" i="1" dirty="0">
                <a:solidFill>
                  <a:srgbClr val="FFFFFF"/>
                </a:solidFill>
              </a:rPr>
              <a:t>I</a:t>
            </a:r>
            <a:r>
              <a:rPr lang="en" sz="3600" i="1" dirty="0">
                <a:solidFill>
                  <a:srgbClr val="FFFFFF"/>
                </a:solidFill>
              </a:rPr>
              <a:t>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6045931" y="5543362"/>
            <a:ext cx="165567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Mathes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</a:t>
            </a:r>
            <a:r>
              <a:rPr lang="en" dirty="0">
                <a:solidFill>
                  <a:srgbClr val="FFFFFF"/>
                </a:solidFill>
              </a:rPr>
              <a:t>al. </a:t>
            </a:r>
            <a:r>
              <a:rPr lang="en" dirty="0">
                <a:solidFill>
                  <a:srgbClr val="FFFFFF"/>
                </a:solidFill>
              </a:rPr>
              <a:t>201</a:t>
            </a:r>
            <a:r>
              <a:rPr lang="en-US" dirty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0099" y="2456732"/>
            <a:ext cx="106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No?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8761" y="4686594"/>
            <a:ext cx="1008173" cy="7836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32043" y="591356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mathes2014_inclin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1"/>
          <a:stretch/>
        </p:blipFill>
        <p:spPr>
          <a:xfrm>
            <a:off x="2587902" y="1576491"/>
            <a:ext cx="7037948" cy="3232379"/>
          </a:xfrm>
          <a:prstGeom prst="rect">
            <a:avLst/>
          </a:prstGeom>
        </p:spPr>
      </p:pic>
      <p:pic>
        <p:nvPicPr>
          <p:cNvPr id="2" name="Picture 1" descr="mathes2014_inclination_xax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04" y="4631763"/>
            <a:ext cx="6022252" cy="856723"/>
          </a:xfrm>
          <a:prstGeom prst="rect">
            <a:avLst/>
          </a:prstGeom>
        </p:spPr>
      </p:pic>
      <p:pic>
        <p:nvPicPr>
          <p:cNvPr id="10" name="Shape 85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373" y="5103956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sombrero_galax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5613" y="5151538"/>
            <a:ext cx="732088" cy="5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28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Galaxy Inclination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50" y="948287"/>
            <a:ext cx="73152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234" y="1346973"/>
            <a:ext cx="1279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Maybe?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923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Galaxy Inclination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89" y="948287"/>
            <a:ext cx="7315200" cy="5486400"/>
          </a:xfrm>
          <a:prstGeom prst="rect">
            <a:avLst/>
          </a:prstGeom>
        </p:spPr>
      </p:pic>
      <p:pic>
        <p:nvPicPr>
          <p:cNvPr id="2" name="Picture 1" descr="hist(fancy_inclination)_associa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8287"/>
            <a:ext cx="9144000" cy="2743200"/>
          </a:xfrm>
          <a:prstGeom prst="rect">
            <a:avLst/>
          </a:prstGeom>
        </p:spPr>
      </p:pic>
      <p:pic>
        <p:nvPicPr>
          <p:cNvPr id="3" name="Picture 2" descr="hist(fancy_inclination)_all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69679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56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EW dichotomy</a:t>
            </a:r>
            <a:endParaRPr lang="en" sz="3600" i="1" dirty="0">
              <a:solidFill>
                <a:srgbClr val="FFFFFF"/>
              </a:solidFill>
            </a:endParaRPr>
          </a:p>
        </p:txBody>
      </p:sp>
      <p:pic>
        <p:nvPicPr>
          <p:cNvPr id="4" name="Picture 3" descr="W(inc)_avgHistogram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89" y="948287"/>
            <a:ext cx="7315200" cy="54864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589499" y="3271059"/>
            <a:ext cx="5426745" cy="2604020"/>
          </a:xfrm>
          <a:prstGeom prst="line">
            <a:avLst/>
          </a:prstGeom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4908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19029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EW dichotomy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2239" y="1026216"/>
            <a:ext cx="74280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Median EW(</a:t>
            </a:r>
            <a:r>
              <a:rPr lang="en-US" sz="2400" dirty="0" err="1">
                <a:solidFill>
                  <a:srgbClr val="FFFFFF"/>
                </a:solidFill>
              </a:rPr>
              <a:t>blueshifted</a:t>
            </a:r>
            <a:r>
              <a:rPr lang="en-US" sz="2400" dirty="0">
                <a:solidFill>
                  <a:srgbClr val="FFFFFF"/>
                </a:solidFill>
              </a:rPr>
              <a:t>) = 343 +/- 10 </a:t>
            </a:r>
            <a:r>
              <a:rPr lang="en-US" sz="2400" dirty="0" err="1">
                <a:solidFill>
                  <a:srgbClr val="FFFFFF"/>
                </a:solidFill>
              </a:rPr>
              <a:t>mÅ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marL="457200" lvl="2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Average = 353 </a:t>
            </a:r>
            <a:r>
              <a:rPr lang="en-US" sz="2400" dirty="0">
                <a:solidFill>
                  <a:srgbClr val="FFFFFF"/>
                </a:solidFill>
              </a:rPr>
              <a:t>+/- </a:t>
            </a:r>
            <a:r>
              <a:rPr lang="en-US" sz="2400" dirty="0">
                <a:solidFill>
                  <a:srgbClr val="FFFFFF"/>
                </a:solidFill>
              </a:rPr>
              <a:t>12 </a:t>
            </a:r>
            <a:r>
              <a:rPr lang="en-US" sz="2400" dirty="0" err="1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Median EW</a:t>
            </a:r>
            <a:r>
              <a:rPr lang="en-US" sz="2400" dirty="0">
                <a:solidFill>
                  <a:srgbClr val="FFFFFF"/>
                </a:solidFill>
              </a:rPr>
              <a:t>(</a:t>
            </a:r>
            <a:r>
              <a:rPr lang="en-US" sz="2400" dirty="0" err="1">
                <a:solidFill>
                  <a:srgbClr val="FFFFFF"/>
                </a:solidFill>
              </a:rPr>
              <a:t>redshifted</a:t>
            </a:r>
            <a:r>
              <a:rPr lang="en-US" sz="2400" dirty="0">
                <a:solidFill>
                  <a:srgbClr val="FFFFFF"/>
                </a:solidFill>
              </a:rPr>
              <a:t>) = </a:t>
            </a:r>
            <a:r>
              <a:rPr lang="en-US" sz="2400" dirty="0">
                <a:solidFill>
                  <a:srgbClr val="FFFFFF"/>
                </a:solidFill>
              </a:rPr>
              <a:t>124+</a:t>
            </a:r>
            <a:r>
              <a:rPr lang="en-US" sz="2400" dirty="0">
                <a:solidFill>
                  <a:srgbClr val="FFFFFF"/>
                </a:solidFill>
              </a:rPr>
              <a:t>/- </a:t>
            </a:r>
            <a:r>
              <a:rPr lang="en-US" sz="2400" dirty="0">
                <a:solidFill>
                  <a:srgbClr val="FFFFFF"/>
                </a:solidFill>
              </a:rPr>
              <a:t>9 </a:t>
            </a:r>
            <a:r>
              <a:rPr lang="en-US" sz="2400" dirty="0" err="1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Average = 236 +/- 16 </a:t>
            </a:r>
            <a:r>
              <a:rPr lang="en-US" sz="2400" dirty="0" err="1">
                <a:solidFill>
                  <a:srgbClr val="FFFFFF"/>
                </a:solidFill>
              </a:rPr>
              <a:t>mÅ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The difference: KS p-value = 0.04 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Why?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	- Inflows/outflows?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	</a:t>
            </a:r>
            <a:r>
              <a:rPr lang="en-US" sz="2400" dirty="0">
                <a:solidFill>
                  <a:srgbClr val="FFFFFF"/>
                </a:solidFill>
              </a:rPr>
              <a:t>- Rotation?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	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6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9"/>
          <p:cNvSpPr txBox="1">
            <a:spLocks noGrp="1"/>
          </p:cNvSpPr>
          <p:nvPr>
            <p:ph type="ctrTitle"/>
          </p:nvPr>
        </p:nvSpPr>
        <p:spPr>
          <a:xfrm>
            <a:off x="1874994" y="26337"/>
            <a:ext cx="8442012" cy="7304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b="0" i="1" dirty="0"/>
              <a:t>Summary:</a:t>
            </a:r>
            <a:endParaRPr lang="en" sz="3600" b="0" i="1" dirty="0"/>
          </a:p>
        </p:txBody>
      </p:sp>
      <p:sp>
        <p:nvSpPr>
          <p:cNvPr id="3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2049996" y="1041442"/>
            <a:ext cx="8108044" cy="45514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Define likelihood – a reproducible method for associating absorption with nearby galaxies</a:t>
            </a: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EW – Impact parameter anti-correlation </a:t>
            </a:r>
            <a:r>
              <a:rPr lang="en-US" sz="2000" dirty="0"/>
              <a:t>with</a:t>
            </a:r>
          </a:p>
          <a:p>
            <a:pPr marL="38100">
              <a:spcBef>
                <a:spcPts val="0"/>
              </a:spcBef>
              <a:buClr>
                <a:schemeClr val="lt2"/>
              </a:buClr>
              <a:buNone/>
            </a:pPr>
            <a:r>
              <a:rPr lang="en-US" sz="2000" dirty="0"/>
              <a:t> </a:t>
            </a:r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Absorbers most commonly found near </a:t>
            </a:r>
            <a:r>
              <a:rPr lang="en-US" sz="2000" dirty="0" err="1"/>
              <a:t>ρ</a:t>
            </a:r>
            <a:r>
              <a:rPr lang="en-US" sz="2000" dirty="0"/>
              <a:t> </a:t>
            </a:r>
            <a:r>
              <a:rPr lang="en-US" sz="2000" dirty="0"/>
              <a:t>~ </a:t>
            </a:r>
            <a:r>
              <a:rPr lang="en-US" sz="2000" dirty="0"/>
              <a:t>1.2</a:t>
            </a:r>
          </a:p>
          <a:p>
            <a:pPr marL="38100">
              <a:spcBef>
                <a:spcPts val="0"/>
              </a:spcBef>
              <a:buClr>
                <a:schemeClr val="lt2"/>
              </a:buClr>
              <a:buNone/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Median EW increases with decreasing </a:t>
            </a:r>
            <a:r>
              <a:rPr lang="en-US" sz="2000" dirty="0" err="1"/>
              <a:t>Δv</a:t>
            </a:r>
            <a:endParaRPr lang="en-US" sz="2000" dirty="0"/>
          </a:p>
          <a:p>
            <a:pPr marL="38100">
              <a:spcBef>
                <a:spcPts val="0"/>
              </a:spcBef>
              <a:buClr>
                <a:schemeClr val="lt2"/>
              </a:buClr>
              <a:buNone/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Azimuth, inclination </a:t>
            </a:r>
            <a:r>
              <a:rPr lang="en-US" sz="2000" dirty="0"/>
              <a:t>dependence is unclear</a:t>
            </a:r>
          </a:p>
          <a:p>
            <a:pPr marL="38100">
              <a:spcBef>
                <a:spcPts val="0"/>
              </a:spcBef>
              <a:buClr>
                <a:schemeClr val="lt2"/>
              </a:buClr>
              <a:buNone/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/>
              <a:t>Absorbers are more common near highly inclined galaxies</a:t>
            </a:r>
          </a:p>
          <a:p>
            <a:pPr marL="38100">
              <a:spcBef>
                <a:spcPts val="0"/>
              </a:spcBef>
              <a:buClr>
                <a:schemeClr val="lt2"/>
              </a:buClr>
              <a:buNone/>
            </a:pP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000" dirty="0" err="1"/>
              <a:t>Redshifted</a:t>
            </a:r>
            <a:r>
              <a:rPr lang="en-US" sz="2000" dirty="0"/>
              <a:t> absorption weaker than </a:t>
            </a:r>
            <a:r>
              <a:rPr lang="en-US" sz="2000" dirty="0" err="1"/>
              <a:t>blueshifted</a:t>
            </a:r>
            <a:r>
              <a:rPr lang="en-US" sz="2000" dirty="0"/>
              <a:t>?</a:t>
            </a:r>
            <a:endParaRPr lang="en-US" sz="2000" dirty="0"/>
          </a:p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endParaRPr lang="en-US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469" y="2685676"/>
            <a:ext cx="551657" cy="29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6" y="2094069"/>
            <a:ext cx="551657" cy="2920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62222" y="5775106"/>
            <a:ext cx="2260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Questions?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6327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19028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>
                <a:solidFill>
                  <a:srgbClr val="FFFFFF"/>
                </a:solidFill>
              </a:rPr>
              <a:t>do</a:t>
            </a:r>
            <a:r>
              <a:rPr lang="en-US" sz="3600" i="1" dirty="0">
                <a:solidFill>
                  <a:srgbClr val="FFFFFF"/>
                </a:solidFill>
              </a:rPr>
              <a:t> CGM gas properties </a:t>
            </a:r>
            <a:r>
              <a:rPr lang="en" sz="3600" i="1" dirty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>
                <a:solidFill>
                  <a:srgbClr val="FFFFFF"/>
                </a:solidFill>
              </a:rPr>
              <a:t>inclination?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5619241" y="6453101"/>
            <a:ext cx="206276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Kacprzak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FFFFF"/>
                </a:solidFill>
              </a:rPr>
              <a:t>et al. </a:t>
            </a:r>
            <a:r>
              <a:rPr lang="en" dirty="0">
                <a:solidFill>
                  <a:srgbClr val="FFFFFF"/>
                </a:solidFill>
              </a:rPr>
              <a:t>201</a:t>
            </a:r>
            <a:r>
              <a:rPr lang="en-US" dirty="0">
                <a:solidFill>
                  <a:srgbClr val="FFFFFF"/>
                </a:solidFill>
              </a:rPr>
              <a:t>1</a:t>
            </a:r>
            <a:endParaRPr lang="en" dirty="0">
              <a:solidFill>
                <a:srgbClr val="FFFFFF"/>
              </a:solidFill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 descr="kacprzak2012_inclination_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22" y="1422334"/>
            <a:ext cx="5610370" cy="5073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2328" y="1422333"/>
            <a:ext cx="1462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Maybe?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Shape 8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631" y="6154689"/>
            <a:ext cx="680883" cy="5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ombrero_galax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5240" y="6135806"/>
            <a:ext cx="732088" cy="549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5352" y="2078086"/>
            <a:ext cx="496389" cy="33480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897898" y="3522493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MgII</a:t>
            </a:r>
            <a:r>
              <a:rPr lang="en-US" sz="1800" dirty="0"/>
              <a:t> </a:t>
            </a:r>
            <a:r>
              <a:rPr lang="en-US" sz="1800" i="1" dirty="0"/>
              <a:t>W</a:t>
            </a:r>
            <a:r>
              <a:rPr lang="en-US" sz="1800" dirty="0"/>
              <a:t> (</a:t>
            </a:r>
            <a:r>
              <a:rPr lang="en-US" sz="1800" dirty="0" err="1"/>
              <a:t>mÅ</a:t>
            </a:r>
            <a:r>
              <a:rPr lang="en-US" sz="1800" dirty="0"/>
              <a:t>)</a:t>
            </a:r>
            <a:endParaRPr lang="en-US"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2139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Defining the CGM</a:t>
            </a:r>
            <a:endParaRPr lang="en" dirty="0"/>
          </a:p>
        </p:txBody>
      </p:sp>
      <p:pic>
        <p:nvPicPr>
          <p:cNvPr id="2" name="Picture 1" descr="cgm_natur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"/>
          <a:stretch/>
        </p:blipFill>
        <p:spPr>
          <a:xfrm>
            <a:off x="2064502" y="831458"/>
            <a:ext cx="8062995" cy="5666932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9029072" y="6498390"/>
            <a:ext cx="1396347" cy="32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Nature 517, 444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 rot="4559869">
            <a:off x="7344833" y="3015260"/>
            <a:ext cx="465665" cy="1749780"/>
          </a:xfrm>
          <a:prstGeom prst="rightBr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23806" y="4136603"/>
            <a:ext cx="18638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Impact parameter (</a:t>
            </a:r>
            <a:r>
              <a:rPr lang="en" i="1" dirty="0">
                <a:solidFill>
                  <a:srgbClr val="FFFF00"/>
                </a:solidFill>
              </a:rPr>
              <a:t>ρ</a:t>
            </a:r>
            <a:r>
              <a:rPr lang="en-US" i="1" dirty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132423" y="1973235"/>
            <a:ext cx="919543" cy="2598765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68693" y="3027633"/>
            <a:ext cx="4411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ΔV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99" y="5944454"/>
            <a:ext cx="4724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04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2209800" y="0"/>
            <a:ext cx="7772400" cy="8572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Baryon Budget</a:t>
            </a:r>
            <a:endParaRPr lang="en" dirty="0"/>
          </a:p>
        </p:txBody>
      </p:sp>
      <p:pic>
        <p:nvPicPr>
          <p:cNvPr id="2" name="Picture 1" descr="werk2014_baryon_budg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57111"/>
            <a:ext cx="7975600" cy="553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7091" y="6495100"/>
            <a:ext cx="269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Werk</a:t>
            </a:r>
            <a:r>
              <a:rPr lang="en-US" dirty="0">
                <a:solidFill>
                  <a:srgbClr val="FFFFFF"/>
                </a:solidFill>
              </a:rPr>
              <a:t> et al. 2014, </a:t>
            </a:r>
            <a:r>
              <a:rPr lang="en-US" dirty="0" err="1">
                <a:solidFill>
                  <a:srgbClr val="FFFFFF"/>
                </a:solidFill>
              </a:rPr>
              <a:t>ApJ</a:t>
            </a:r>
            <a:r>
              <a:rPr lang="en-US" dirty="0">
                <a:solidFill>
                  <a:srgbClr val="FFFFFF"/>
                </a:solidFill>
              </a:rPr>
              <a:t>, 792, 128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509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Accretion required</a:t>
            </a:r>
            <a:endParaRPr lang="en" dirty="0"/>
          </a:p>
        </p:txBody>
      </p:sp>
      <p:pic>
        <p:nvPicPr>
          <p:cNvPr id="2" name="Picture 1" descr="erb2008_needaccre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7256"/>
            <a:ext cx="9144000" cy="3611880"/>
          </a:xfrm>
          <a:prstGeom prst="rect">
            <a:avLst/>
          </a:prstGeom>
        </p:spPr>
      </p:pic>
      <p:sp>
        <p:nvSpPr>
          <p:cNvPr id="5" name="Shape 39"/>
          <p:cNvSpPr txBox="1"/>
          <p:nvPr/>
        </p:nvSpPr>
        <p:spPr>
          <a:xfrm>
            <a:off x="9753886" y="5159136"/>
            <a:ext cx="914115" cy="394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Erb</a:t>
            </a:r>
            <a:r>
              <a:rPr lang="en-US" sz="1200" dirty="0">
                <a:solidFill>
                  <a:srgbClr val="FFFFFF"/>
                </a:solidFill>
              </a:rPr>
              <a:t> 2008</a:t>
            </a:r>
            <a:endParaRPr lang="en" sz="12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97216" y="4999954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26484" y="4999954"/>
            <a:ext cx="1164129" cy="1383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5772757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1067325" y="3131334"/>
            <a:ext cx="1239296" cy="1870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34684" y="4881537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02017" y="4888477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135423" y="307004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437254" y="3070046"/>
            <a:ext cx="5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96556" y="1228140"/>
            <a:ext cx="171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no accretion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9768" y="1228140"/>
            <a:ext cx="140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accretion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78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52550" y="57513"/>
            <a:ext cx="8077500" cy="9558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i="1" dirty="0">
                <a:solidFill>
                  <a:srgbClr val="FFFFFF"/>
                </a:solidFill>
              </a:rPr>
              <a:t>Associating galaxies with absorbers</a:t>
            </a:r>
            <a:endParaRPr lang="en" sz="3600" i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6046" y="1090350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666" y="1623357"/>
            <a:ext cx="5892621" cy="826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44" y="3640244"/>
            <a:ext cx="768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347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152550" y="33297"/>
            <a:ext cx="8077500" cy="126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i="1" dirty="0">
                <a:solidFill>
                  <a:srgbClr val="FFFFFF"/>
                </a:solidFill>
              </a:rPr>
              <a:t>How </a:t>
            </a:r>
            <a:r>
              <a:rPr lang="en" sz="3600" i="1" dirty="0">
                <a:solidFill>
                  <a:srgbClr val="FFFFFF"/>
                </a:solidFill>
              </a:rPr>
              <a:t>do</a:t>
            </a:r>
            <a:r>
              <a:rPr lang="en-US" sz="3600" i="1" dirty="0">
                <a:solidFill>
                  <a:srgbClr val="FFFFFF"/>
                </a:solidFill>
              </a:rPr>
              <a:t> CGM gas properties </a:t>
            </a:r>
            <a:r>
              <a:rPr lang="en" sz="3600" i="1" dirty="0">
                <a:solidFill>
                  <a:srgbClr val="FFFFFF"/>
                </a:solidFill>
              </a:rPr>
              <a:t>depend </a:t>
            </a:r>
            <a:r>
              <a:rPr lang="en" sz="3600" i="1" dirty="0">
                <a:solidFill>
                  <a:srgbClr val="FFFFFF"/>
                </a:solidFill>
              </a:rPr>
              <a:t>on galaxy </a:t>
            </a:r>
            <a:r>
              <a:rPr lang="en" sz="3600" i="1" dirty="0">
                <a:solidFill>
                  <a:srgbClr val="FFFFFF"/>
                </a:solidFill>
              </a:rPr>
              <a:t>orientation</a:t>
            </a:r>
            <a:r>
              <a:rPr lang="en" sz="3600" i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35" y="3792047"/>
            <a:ext cx="3386688" cy="237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3841541" y="3215375"/>
            <a:ext cx="48171" cy="176584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 rot="5400000">
            <a:off x="3100138" y="3770125"/>
            <a:ext cx="411281" cy="1071524"/>
          </a:xfrm>
          <a:custGeom>
            <a:avLst/>
            <a:gdLst/>
            <a:ahLst/>
            <a:cxnLst/>
            <a:rect l="0" t="0" r="0" b="0"/>
            <a:pathLst>
              <a:path w="9324" h="42462" extrusionOk="0">
                <a:moveTo>
                  <a:pt x="1910" y="0"/>
                </a:moveTo>
                <a:cubicBezTo>
                  <a:pt x="1685" y="1123"/>
                  <a:pt x="786" y="3370"/>
                  <a:pt x="562" y="6740"/>
                </a:cubicBezTo>
                <a:cubicBezTo>
                  <a:pt x="337" y="10110"/>
                  <a:pt x="0" y="15726"/>
                  <a:pt x="562" y="20220"/>
                </a:cubicBezTo>
                <a:cubicBezTo>
                  <a:pt x="1123" y="24713"/>
                  <a:pt x="2471" y="29993"/>
                  <a:pt x="3932" y="33700"/>
                </a:cubicBezTo>
                <a:cubicBezTo>
                  <a:pt x="5392" y="37407"/>
                  <a:pt x="8425" y="41001"/>
                  <a:pt x="9324" y="42462"/>
                </a:cubicBez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33" name="Shape 133"/>
          <p:cNvSpPr txBox="1"/>
          <p:nvPr/>
        </p:nvSpPr>
        <p:spPr>
          <a:xfrm>
            <a:off x="8801750" y="6272672"/>
            <a:ext cx="182885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Kacprzak</a:t>
            </a:r>
            <a:r>
              <a:rPr lang="en-US" dirty="0">
                <a:solidFill>
                  <a:srgbClr val="FFFFFF"/>
                </a:solidFill>
              </a:rPr>
              <a:t> et al. 2012</a:t>
            </a:r>
            <a:endParaRPr lang="en" dirty="0">
              <a:solidFill>
                <a:srgbClr val="FFFFFF"/>
              </a:solidFill>
            </a:endParaRPr>
          </a:p>
          <a:p>
            <a:endParaRPr dirty="0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785982" y="6243004"/>
            <a:ext cx="3320250" cy="5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FFFFFF"/>
                </a:solidFill>
              </a:rPr>
              <a:t>Credit: Bruce Hugo &amp; Leslie Gaul, Adam Block, NOAO, AURA, NSF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1524000" y="1400617"/>
            <a:ext cx="4039979" cy="13396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spcBef>
                <a:spcPts val="0"/>
              </a:spcBef>
              <a:buClr>
                <a:schemeClr val="lt2"/>
              </a:buClr>
            </a:pPr>
            <a:r>
              <a:rPr lang="en-US" sz="2400" i="1" dirty="0" err="1"/>
              <a:t>Kacprzak</a:t>
            </a:r>
            <a:r>
              <a:rPr lang="en-US" sz="2400" i="1" dirty="0"/>
              <a:t> et al 2012 find bimodal </a:t>
            </a:r>
            <a:r>
              <a:rPr lang="en-US" sz="2400" i="1" dirty="0" err="1"/>
              <a:t>MgII</a:t>
            </a:r>
            <a:r>
              <a:rPr lang="en-US" sz="2400" i="1" dirty="0"/>
              <a:t> absorption</a:t>
            </a:r>
            <a:endParaRPr lang="en" sz="2400" i="1" dirty="0"/>
          </a:p>
        </p:txBody>
      </p:sp>
      <p:pic>
        <p:nvPicPr>
          <p:cNvPr id="2" name="Picture 1" descr="kacprzak2012_azimu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1962352"/>
            <a:ext cx="4943828" cy="4269112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3654776" y="2638325"/>
            <a:ext cx="479778" cy="517758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35154" y="2762439"/>
            <a:ext cx="5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QSO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5446" y="2365728"/>
            <a:ext cx="1496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Blue = late type</a:t>
            </a:r>
          </a:p>
          <a:p>
            <a:r>
              <a:rPr lang="en-US" dirty="0">
                <a:solidFill>
                  <a:srgbClr val="FF0000"/>
                </a:solidFill>
              </a:rPr>
              <a:t>Red = early 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7434" y="5910860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08945" y="5918164"/>
            <a:ext cx="100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244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35661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The gas nearby galaxies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2043020" y="1469697"/>
            <a:ext cx="8107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Lucida Grande"/>
              <a:buChar char="●"/>
            </a:pPr>
            <a:r>
              <a:rPr lang="en-US" sz="2800" dirty="0">
                <a:solidFill>
                  <a:srgbClr val="FFFFFF"/>
                </a:solidFill>
              </a:rPr>
              <a:t>Gas and galaxies both follow DM potential</a:t>
            </a: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pPr marL="342900" indent="-342900">
              <a:buFont typeface="Lucida Grande"/>
              <a:buChar char="●"/>
            </a:pPr>
            <a:r>
              <a:rPr lang="en-US" sz="2800" dirty="0">
                <a:solidFill>
                  <a:srgbClr val="FFFFFF"/>
                </a:solidFill>
              </a:rPr>
              <a:t>Do they “know” about each other?</a:t>
            </a:r>
          </a:p>
          <a:p>
            <a:pPr marL="342900" indent="-342900">
              <a:buFont typeface="Lucida Grande"/>
              <a:buChar char="●"/>
            </a:pPr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	</a:t>
            </a:r>
            <a:r>
              <a:rPr lang="en-US" sz="2800" dirty="0">
                <a:solidFill>
                  <a:srgbClr val="FFFFFF"/>
                </a:solidFill>
              </a:rPr>
              <a:t>- i.e. Do gas properties depend on galaxies?</a:t>
            </a:r>
          </a:p>
        </p:txBody>
      </p:sp>
    </p:spTree>
    <p:extLst>
      <p:ext uri="{BB962C8B-B14F-4D97-AF65-F5344CB8AC3E}">
        <p14:creationId xmlns:p14="http://schemas.microsoft.com/office/powerpoint/2010/main" val="391526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44542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Understanding the CGM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829957" y="1402836"/>
            <a:ext cx="10532083" cy="49169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Gas and galaxies follow the same DM potential</a:t>
            </a:r>
          </a:p>
          <a:p>
            <a:pPr marL="38100" algn="l"/>
            <a:endParaRPr lang="en-US" sz="2400" dirty="0" smtClean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Galaxies </a:t>
            </a:r>
            <a:r>
              <a:rPr lang="en-US" sz="2400" dirty="0">
                <a:solidFill>
                  <a:schemeClr val="lt1"/>
                </a:solidFill>
              </a:rPr>
              <a:t>need to continue accreting gas over cosmic time to match observations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Feedback kicks gas out of galaxies</a:t>
            </a:r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lvl="0" algn="l"/>
            <a:endParaRPr lang="en-US" sz="2400" i="1" dirty="0">
              <a:solidFill>
                <a:srgbClr val="FFFFFF"/>
              </a:solidFill>
            </a:endParaRPr>
          </a:p>
          <a:p>
            <a:pPr marL="457200" indent="-419100" algn="l">
              <a:buClr>
                <a:srgbClr val="FFFFFF"/>
              </a:buClr>
              <a:buFont typeface="Arial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How do the properties of gas correlate with nearby galaxy properties?</a:t>
            </a:r>
            <a:endParaRPr lang="en-US" sz="2400" i="1" dirty="0">
              <a:solidFill>
                <a:schemeClr val="lt1"/>
              </a:solidFill>
            </a:endParaRP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38100" algn="l"/>
            <a:endParaRPr lang="en" dirty="0" smtClean="0">
              <a:solidFill>
                <a:schemeClr val="lt1"/>
              </a:solidFill>
            </a:endParaRPr>
          </a:p>
          <a:p>
            <a:pPr marL="457200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" name="Up-Down Arrow 1"/>
          <p:cNvSpPr/>
          <p:nvPr/>
        </p:nvSpPr>
        <p:spPr>
          <a:xfrm>
            <a:off x="5896207" y="3222193"/>
            <a:ext cx="399582" cy="601585"/>
          </a:xfrm>
          <a:prstGeom prst="upDown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0"/>
          <p:cNvSpPr/>
          <p:nvPr/>
        </p:nvSpPr>
        <p:spPr>
          <a:xfrm>
            <a:off x="795232" y="5092860"/>
            <a:ext cx="484418" cy="52724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1905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12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209800" y="32967"/>
            <a:ext cx="7772400" cy="8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Science </a:t>
            </a:r>
            <a:r>
              <a:rPr lang="en" dirty="0" smtClean="0"/>
              <a:t>Outline</a:t>
            </a:r>
            <a:endParaRPr lang="en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740780" y="1111171"/>
            <a:ext cx="10741305" cy="54632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Use archival COS sightlines (~700)</a:t>
            </a:r>
          </a:p>
          <a:p>
            <a:pPr marL="38100" lvl="1" algn="l"/>
            <a:r>
              <a:rPr lang="en-US" sz="2400" dirty="0">
                <a:solidFill>
                  <a:schemeClr val="lt1"/>
                </a:solidFill>
              </a:rPr>
              <a:t>	</a:t>
            </a:r>
            <a:r>
              <a:rPr lang="en-US" sz="2400" dirty="0">
                <a:solidFill>
                  <a:schemeClr val="lt1"/>
                </a:solidFill>
              </a:rPr>
              <a:t>- </a:t>
            </a:r>
            <a:r>
              <a:rPr lang="en-US" sz="2000" i="1" dirty="0">
                <a:solidFill>
                  <a:schemeClr val="lt1"/>
                </a:solidFill>
              </a:rPr>
              <a:t>Find </a:t>
            </a:r>
            <a:r>
              <a:rPr lang="en-US" sz="2000" i="1" dirty="0">
                <a:solidFill>
                  <a:srgbClr val="FFFFFF"/>
                </a:solidFill>
              </a:rPr>
              <a:t>Lyα, associate with galaxy environment</a:t>
            </a:r>
            <a:endParaRPr lang="en-US" sz="2000" i="1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Stay close (z &lt; 0.034, </a:t>
            </a:r>
            <a:r>
              <a:rPr lang="en-US" sz="2400" dirty="0" err="1">
                <a:solidFill>
                  <a:schemeClr val="lt1"/>
                </a:solidFill>
              </a:rPr>
              <a:t>cz</a:t>
            </a:r>
            <a:r>
              <a:rPr lang="en-US" sz="2400" dirty="0">
                <a:solidFill>
                  <a:schemeClr val="lt1"/>
                </a:solidFill>
              </a:rPr>
              <a:t> &lt; 10,000 km/s)</a:t>
            </a:r>
          </a:p>
          <a:p>
            <a:pPr marL="38100" algn="l"/>
            <a:r>
              <a:rPr lang="en-US" dirty="0">
                <a:solidFill>
                  <a:schemeClr val="lt1"/>
                </a:solidFill>
              </a:rPr>
              <a:t>	- </a:t>
            </a:r>
            <a:r>
              <a:rPr lang="en-US" sz="2000" i="1" dirty="0">
                <a:solidFill>
                  <a:schemeClr val="lt1"/>
                </a:solidFill>
              </a:rPr>
              <a:t>Available galaxy </a:t>
            </a:r>
            <a:r>
              <a:rPr lang="en-US" sz="2000" i="1" dirty="0">
                <a:solidFill>
                  <a:schemeClr val="lt1"/>
                </a:solidFill>
              </a:rPr>
              <a:t>data </a:t>
            </a:r>
            <a:r>
              <a:rPr lang="en-US" sz="2000" i="1" dirty="0">
                <a:solidFill>
                  <a:schemeClr val="lt1"/>
                </a:solidFill>
              </a:rPr>
              <a:t>complete to ~</a:t>
            </a:r>
            <a:r>
              <a:rPr lang="en-US" sz="2000" i="1" dirty="0">
                <a:solidFill>
                  <a:schemeClr val="lt1"/>
                </a:solidFill>
              </a:rPr>
              <a:t>0.2 </a:t>
            </a:r>
            <a:r>
              <a:rPr lang="en-US" sz="2000" i="1" dirty="0">
                <a:solidFill>
                  <a:schemeClr val="lt1"/>
                </a:solidFill>
              </a:rPr>
              <a:t>L*</a:t>
            </a:r>
          </a:p>
          <a:p>
            <a:pPr marL="38100" algn="l"/>
            <a:endParaRPr lang="en-US" dirty="0" smtClean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 Automate associating galaxies – absorbers</a:t>
            </a:r>
          </a:p>
          <a:p>
            <a:pPr marL="495300" indent="-457200" algn="l">
              <a:buFont typeface="Lucida Grande"/>
              <a:buChar char="●"/>
            </a:pPr>
            <a:endParaRPr lang="en-US" sz="2400" dirty="0">
              <a:solidFill>
                <a:schemeClr val="lt1"/>
              </a:solidFill>
            </a:endParaRPr>
          </a:p>
          <a:p>
            <a:pPr marL="38100" algn="l"/>
            <a:endParaRPr lang="en-US" sz="2400" dirty="0">
              <a:solidFill>
                <a:schemeClr val="lt1"/>
              </a:solidFill>
            </a:endParaRPr>
          </a:p>
          <a:p>
            <a:pPr marL="495300" indent="-457200" algn="l">
              <a:buFont typeface="Lucida Grande"/>
              <a:buChar char="●"/>
            </a:pPr>
            <a:r>
              <a:rPr lang="en-US" sz="2400" dirty="0">
                <a:solidFill>
                  <a:schemeClr val="lt1"/>
                </a:solidFill>
              </a:rPr>
              <a:t>Ask:	absorber (EW, N(HI), velocity)</a:t>
            </a:r>
          </a:p>
          <a:p>
            <a:pPr marL="38100" lvl="3" algn="l"/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>
                <a:solidFill>
                  <a:schemeClr val="lt1"/>
                </a:solidFill>
              </a:rPr>
              <a:t>                             as a function of</a:t>
            </a:r>
          </a:p>
          <a:p>
            <a:pPr marL="38100" lvl="3" algn="l"/>
            <a:r>
              <a:rPr lang="en-US" sz="2400" dirty="0">
                <a:solidFill>
                  <a:schemeClr val="lt1"/>
                </a:solidFill>
              </a:rPr>
              <a:t>	galaxy (impact parameter, size, orientation)</a:t>
            </a: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lang="en-US" sz="2400" i="1" dirty="0">
              <a:solidFill>
                <a:schemeClr val="lt1"/>
              </a:solidFill>
            </a:endParaRPr>
          </a:p>
          <a:p>
            <a:pPr marL="38100" lvl="1" algn="l"/>
            <a:endParaRPr sz="2400" dirty="0">
              <a:solidFill>
                <a:srgbClr val="FFFFFF"/>
              </a:solidFill>
            </a:endParaRPr>
          </a:p>
          <a:p>
            <a:pPr marL="457200" indent="457200" algn="l"/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505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1371600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Gather and homogenize existing </a:t>
            </a:r>
            <a:r>
              <a:rPr lang="en-US" sz="2800" b="1" dirty="0"/>
              <a:t>galaxy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marL="808038" indent="-347663" algn="l">
              <a:buClrTx/>
              <a:buSzTx/>
            </a:pPr>
            <a:r>
              <a:rPr lang="en-US" sz="2000" dirty="0"/>
              <a:t>NED + </a:t>
            </a:r>
            <a:r>
              <a:rPr lang="en-US" sz="2000" dirty="0" smtClean="0"/>
              <a:t>IRSA</a:t>
            </a:r>
            <a:endParaRPr lang="en-US" sz="2000" dirty="0"/>
          </a:p>
          <a:p>
            <a:pPr marL="808038" indent="-347663" algn="l">
              <a:buClrTx/>
              <a:buSzTx/>
            </a:pPr>
            <a:r>
              <a:rPr lang="en-US" sz="2000" dirty="0" smtClean="0"/>
              <a:t>130,000+ galaxies with </a:t>
            </a:r>
            <a:r>
              <a:rPr lang="en-US" sz="2000" i="1" dirty="0" err="1" smtClean="0"/>
              <a:t>cz</a:t>
            </a:r>
            <a:r>
              <a:rPr lang="en-US" sz="2000" dirty="0" smtClean="0"/>
              <a:t> &lt; 10,000 km/s</a:t>
            </a:r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1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6" y="2055471"/>
            <a:ext cx="9605058" cy="48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Objectively connecting absorbers </a:t>
            </a:r>
            <a:r>
              <a:rPr lang="en-US" sz="2800" b="1" smtClean="0"/>
              <a:t>with galaxies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Objectively connecting absorbers with galaxies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61" y="1543291"/>
            <a:ext cx="6553200" cy="507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4279900" cy="24511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80660" y="2860675"/>
            <a:ext cx="2920339" cy="9906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65700" y="3968750"/>
            <a:ext cx="3035299" cy="1136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1996" y="830997"/>
            <a:ext cx="10671859" cy="693003"/>
          </a:xfrm>
        </p:spPr>
        <p:txBody>
          <a:bodyPr/>
          <a:lstStyle/>
          <a:p>
            <a:pPr algn="l">
              <a:buClrTx/>
              <a:buSzTx/>
              <a:buNone/>
            </a:pPr>
            <a:r>
              <a:rPr lang="en-US" sz="2800" b="1" dirty="0" smtClean="0"/>
              <a:t>Objectively connecting absorbers with galaxies</a:t>
            </a:r>
            <a:endParaRPr lang="en-US" sz="2000" dirty="0"/>
          </a:p>
          <a:p>
            <a:pPr marL="808038" indent="-347663" algn="l">
              <a:buClrTx/>
              <a:buSzTx/>
            </a:pPr>
            <a:endParaRPr lang="en-US" sz="2000" dirty="0"/>
          </a:p>
          <a:p>
            <a:pPr marL="342900" lvl="1" indent="-342900" algn="l">
              <a:buClrTx/>
              <a:buSzTx/>
            </a:pPr>
            <a:endParaRPr lang="en-US" sz="2000" dirty="0" smtClean="0"/>
          </a:p>
          <a:p>
            <a:pPr marL="342900" lvl="1" indent="-342900" algn="l">
              <a:buClrTx/>
              <a:buSzTx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080661" y="0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Step 2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5881" y="2092645"/>
            <a:ext cx="81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Define a likelihood: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2740657"/>
            <a:ext cx="5892621" cy="8267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15881" y="3940076"/>
            <a:ext cx="817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= impact parameter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       = viral radius of the </a:t>
            </a:r>
            <a:r>
              <a:rPr lang="en-US" sz="2400" dirty="0" smtClean="0">
                <a:solidFill>
                  <a:schemeClr val="bg1"/>
                </a:solidFill>
              </a:rPr>
              <a:t>galaxy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65" y="5419636"/>
            <a:ext cx="8636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145" y="4645657"/>
            <a:ext cx="4800600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723" y="4014812"/>
            <a:ext cx="279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19171</TotalTime>
  <Words>801</Words>
  <Application>Microsoft Macintosh PowerPoint</Application>
  <PresentationFormat>Widescreen</PresentationFormat>
  <Paragraphs>209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Courier New</vt:lpstr>
      <vt:lpstr>Lucida Grande</vt:lpstr>
      <vt:lpstr>Wingdings</vt:lpstr>
      <vt:lpstr>Arial</vt:lpstr>
      <vt:lpstr>Custom Theme</vt:lpstr>
      <vt:lpstr>Does the gas in the IGM care about galaxies?</vt:lpstr>
      <vt:lpstr>Gas in the Universe</vt:lpstr>
      <vt:lpstr>Defining the CGM</vt:lpstr>
      <vt:lpstr>Understanding the CGM</vt:lpstr>
      <vt:lpstr>Science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EW vs Δv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</vt:lpstr>
      <vt:lpstr>PowerPoint Presentation</vt:lpstr>
      <vt:lpstr>Baryon Budget</vt:lpstr>
      <vt:lpstr>Accretion required</vt:lpstr>
      <vt:lpstr>PowerPoint Presentation</vt:lpstr>
      <vt:lpstr>PowerPoint Presentation</vt:lpstr>
      <vt:lpstr>The gas nearby galaxies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Tracing the Galaxy-Absorber Connection with the Cosmic Origins Spectrograph</dc:title>
  <cp:lastModifiedBy>DAVID FRENCH</cp:lastModifiedBy>
  <cp:revision>487</cp:revision>
  <dcterms:modified xsi:type="dcterms:W3CDTF">2018-01-06T20:11:39Z</dcterms:modified>
</cp:coreProperties>
</file>